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5" r:id="rId2"/>
    <p:sldId id="304" r:id="rId3"/>
    <p:sldId id="308" r:id="rId4"/>
    <p:sldId id="307" r:id="rId5"/>
    <p:sldId id="309" r:id="rId6"/>
    <p:sldId id="310" r:id="rId7"/>
    <p:sldId id="311" r:id="rId8"/>
    <p:sldId id="312" r:id="rId9"/>
    <p:sldId id="313" r:id="rId10"/>
    <p:sldId id="316" r:id="rId11"/>
    <p:sldId id="317" r:id="rId12"/>
    <p:sldId id="326" r:id="rId13"/>
    <p:sldId id="329" r:id="rId14"/>
    <p:sldId id="327" r:id="rId15"/>
    <p:sldId id="333" r:id="rId16"/>
    <p:sldId id="328" r:id="rId17"/>
    <p:sldId id="334" r:id="rId18"/>
    <p:sldId id="341" r:id="rId19"/>
    <p:sldId id="339" r:id="rId20"/>
    <p:sldId id="335" r:id="rId21"/>
    <p:sldId id="342" r:id="rId22"/>
    <p:sldId id="336" r:id="rId23"/>
    <p:sldId id="343" r:id="rId24"/>
    <p:sldId id="340" r:id="rId25"/>
    <p:sldId id="337" r:id="rId26"/>
    <p:sldId id="338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CC"/>
    <a:srgbClr val="0066FF"/>
    <a:srgbClr val="DDDDDD"/>
    <a:srgbClr val="0000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6" autoAdjust="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3F6197-965B-419B-86F0-A42C91FC9C6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5F134-7481-43F9-BFC3-45F4E4E0A6EF}" type="slidenum">
              <a:rPr lang="en-GB"/>
              <a:pPr/>
              <a:t>1</a:t>
            </a:fld>
            <a:endParaRPr lang="en-GB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F0CB2-6990-4A3F-9C58-E278D6AE3601}" type="slidenum">
              <a:rPr lang="en-GB"/>
              <a:pPr/>
              <a:t>10</a:t>
            </a:fld>
            <a:endParaRPr lang="en-GB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CB6CF-BA58-40C3-84F3-50652F0F70F1}" type="slidenum">
              <a:rPr lang="en-GB"/>
              <a:pPr/>
              <a:t>11</a:t>
            </a:fld>
            <a:endParaRPr lang="en-GB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C536D-43D4-403B-8BD3-80976D0F909D}" type="slidenum">
              <a:rPr lang="en-GB"/>
              <a:pPr/>
              <a:t>12</a:t>
            </a:fld>
            <a:endParaRPr lang="en-GB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06E83-419F-420A-984F-446363F22EF5}" type="slidenum">
              <a:rPr lang="en-GB"/>
              <a:pPr/>
              <a:t>13</a:t>
            </a:fld>
            <a:endParaRPr lang="en-GB"/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85BBD-CF47-4428-A78C-6CA526080658}" type="slidenum">
              <a:rPr lang="en-GB"/>
              <a:pPr/>
              <a:t>14</a:t>
            </a:fld>
            <a:endParaRPr lang="en-GB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EC0D2-F5C0-4BBF-B7E0-BD0B9BF76D38}" type="slidenum">
              <a:rPr lang="en-GB"/>
              <a:pPr/>
              <a:t>15</a:t>
            </a:fld>
            <a:endParaRPr lang="en-GB"/>
          </a:p>
        </p:txBody>
      </p:sp>
      <p:sp>
        <p:nvSpPr>
          <p:cNvPr id="200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E55BA-F2C9-459D-8FBE-BEA96438D27B}" type="slidenum">
              <a:rPr lang="en-GB"/>
              <a:pPr/>
              <a:t>16</a:t>
            </a:fld>
            <a:endParaRPr lang="en-GB"/>
          </a:p>
        </p:txBody>
      </p:sp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536AC-22C0-4991-952A-7BCB25BF0370}" type="slidenum">
              <a:rPr lang="en-GB"/>
              <a:pPr/>
              <a:t>17</a:t>
            </a:fld>
            <a:endParaRPr lang="en-GB"/>
          </a:p>
        </p:txBody>
      </p:sp>
      <p:sp>
        <p:nvSpPr>
          <p:cNvPr id="201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5B8D7-49B1-4A2A-8DAB-43086B052DA6}" type="slidenum">
              <a:rPr lang="en-GB"/>
              <a:pPr/>
              <a:t>18</a:t>
            </a:fld>
            <a:endParaRPr lang="en-GB"/>
          </a:p>
        </p:txBody>
      </p:sp>
      <p:sp>
        <p:nvSpPr>
          <p:cNvPr id="206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753D6-1D32-425E-96E2-14A8F4EA37E1}" type="slidenum">
              <a:rPr lang="en-GB"/>
              <a:pPr/>
              <a:t>19</a:t>
            </a:fld>
            <a:endParaRPr lang="en-GB"/>
          </a:p>
        </p:txBody>
      </p:sp>
      <p:sp>
        <p:nvSpPr>
          <p:cNvPr id="198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247BF-78E9-4FAD-A0B3-B0ED176ECD4A}" type="slidenum">
              <a:rPr lang="en-GB"/>
              <a:pPr/>
              <a:t>2</a:t>
            </a:fld>
            <a:endParaRPr lang="en-GB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99053-53D5-4969-A699-47FC87F3622D}" type="slidenum">
              <a:rPr lang="en-GB"/>
              <a:pPr/>
              <a:t>20</a:t>
            </a:fld>
            <a:endParaRPr lang="en-GB"/>
          </a:p>
        </p:txBody>
      </p:sp>
      <p:sp>
        <p:nvSpPr>
          <p:cNvPr id="202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69528-B3F4-41C1-AB58-D6DBB29E3009}" type="slidenum">
              <a:rPr lang="en-GB"/>
              <a:pPr/>
              <a:t>21</a:t>
            </a:fld>
            <a:endParaRPr lang="en-GB"/>
          </a:p>
        </p:txBody>
      </p:sp>
      <p:sp>
        <p:nvSpPr>
          <p:cNvPr id="208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6139D-4B15-4A7A-A05C-489D37A8BC61}" type="slidenum">
              <a:rPr lang="en-GB"/>
              <a:pPr/>
              <a:t>22</a:t>
            </a:fld>
            <a:endParaRPr lang="en-GB"/>
          </a:p>
        </p:txBody>
      </p:sp>
      <p:sp>
        <p:nvSpPr>
          <p:cNvPr id="203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2FF3A-4F03-490E-BA9F-D79CD6137249}" type="slidenum">
              <a:rPr lang="en-GB"/>
              <a:pPr/>
              <a:t>23</a:t>
            </a:fld>
            <a:endParaRPr lang="en-GB"/>
          </a:p>
        </p:txBody>
      </p:sp>
      <p:sp>
        <p:nvSpPr>
          <p:cNvPr id="210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27286-CF50-48A4-9A23-6E58D5D282F2}" type="slidenum">
              <a:rPr lang="en-GB"/>
              <a:pPr/>
              <a:t>24</a:t>
            </a:fld>
            <a:endParaRPr lang="en-GB"/>
          </a:p>
        </p:txBody>
      </p:sp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BD953-EE30-4896-9084-D25D57BCF39C}" type="slidenum">
              <a:rPr lang="en-GB"/>
              <a:pPr/>
              <a:t>25</a:t>
            </a:fld>
            <a:endParaRPr lang="en-GB"/>
          </a:p>
        </p:txBody>
      </p:sp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8FA9A-6AFC-426C-AEC3-C4E29576F109}" type="slidenum">
              <a:rPr lang="en-GB"/>
              <a:pPr/>
              <a:t>26</a:t>
            </a:fld>
            <a:endParaRPr lang="en-GB"/>
          </a:p>
        </p:txBody>
      </p:sp>
      <p:sp>
        <p:nvSpPr>
          <p:cNvPr id="196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3C3F8-F32C-475F-8041-212AAE9800C9}" type="slidenum">
              <a:rPr lang="en-GB"/>
              <a:pPr/>
              <a:t>3</a:t>
            </a:fld>
            <a:endParaRPr lang="en-GB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9092C-9EB5-47EA-BE81-0BCB93DB399B}" type="slidenum">
              <a:rPr lang="en-GB"/>
              <a:pPr/>
              <a:t>4</a:t>
            </a:fld>
            <a:endParaRPr lang="en-GB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92FCE-7E56-45E3-A919-ABCB7BEDF2C5}" type="slidenum">
              <a:rPr lang="en-GB"/>
              <a:pPr/>
              <a:t>5</a:t>
            </a:fld>
            <a:endParaRPr lang="en-GB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49E9D-D632-43C8-86CC-6AA1021BAF11}" type="slidenum">
              <a:rPr lang="en-GB"/>
              <a:pPr/>
              <a:t>6</a:t>
            </a:fld>
            <a:endParaRPr lang="en-GB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A0333-1F1C-4309-8310-20013FE5E852}" type="slidenum">
              <a:rPr lang="en-GB"/>
              <a:pPr/>
              <a:t>7</a:t>
            </a:fld>
            <a:endParaRPr lang="en-GB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2264C-D8D2-498E-BA8C-C767E8CB920E}" type="slidenum">
              <a:rPr lang="en-GB"/>
              <a:pPr/>
              <a:t>8</a:t>
            </a:fld>
            <a:endParaRPr lang="en-GB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2DC93-4E15-40A1-A14E-242FE5763E19}" type="slidenum">
              <a:rPr lang="en-GB"/>
              <a:pPr/>
              <a:t>9</a:t>
            </a:fld>
            <a:endParaRPr lang="en-GB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080A0-E3DB-44F1-A395-D0D155258E5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B4A2-98D2-4F6B-9E5F-F46FABC61DB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B3C4E-5516-4AA2-9BCF-3ADA3D4858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45294-4A29-4153-ABBD-653D2F03D8E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3BF3E-1EFE-4A9A-A35A-A65B2276D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7976E-BD50-49FD-A930-E2D61E257FA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E7A42-2DE9-4DFE-9A74-F8D12DC121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00578-0ED1-4A52-BA19-25839C78F1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EBFC6-8A97-49A2-A80F-27AA5EDF7D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74437-0060-40D9-B64C-BB7C0D741AB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8A36-13AD-4131-933A-EBB7ED4E681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BBFCBC-F303-4DB7-8C34-7DC36D6E9B2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NAP4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000">
                <a:solidFill>
                  <a:srgbClr val="FFFF00"/>
                </a:solidFill>
              </a:rPr>
              <a:t>Fibreoptic Intubation</a:t>
            </a:r>
          </a:p>
          <a:p>
            <a:r>
              <a:rPr lang="en-GB" sz="4000">
                <a:solidFill>
                  <a:srgbClr val="FFFF00"/>
                </a:solidFill>
              </a:rPr>
              <a:t>Use &amp; Omissions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r>
              <a:rPr lang="en-GB" sz="4800">
                <a:solidFill>
                  <a:srgbClr val="FFFF00"/>
                </a:solidFill>
              </a:rPr>
              <a:t>Fibreoptic Intubation</a:t>
            </a:r>
            <a:br>
              <a:rPr lang="en-GB" sz="4800">
                <a:solidFill>
                  <a:srgbClr val="FFFF00"/>
                </a:solidFill>
              </a:rPr>
            </a:br>
            <a:r>
              <a:rPr lang="en-GB" sz="4800">
                <a:solidFill>
                  <a:srgbClr val="FFFF00"/>
                </a:solidFill>
              </a:rPr>
              <a:t>Headlines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636838"/>
            <a:ext cx="7273925" cy="1752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GB">
                <a:solidFill>
                  <a:srgbClr val="FFFF00"/>
                </a:solidFill>
              </a:rPr>
              <a:t>It fails</a:t>
            </a:r>
          </a:p>
          <a:p>
            <a:pPr algn="l">
              <a:lnSpc>
                <a:spcPct val="90000"/>
              </a:lnSpc>
            </a:pPr>
            <a:r>
              <a:rPr lang="en-GB">
                <a:solidFill>
                  <a:srgbClr val="FFFF00"/>
                </a:solidFill>
              </a:rPr>
              <a:t>Over-sedation was a problem</a:t>
            </a:r>
          </a:p>
          <a:p>
            <a:pPr algn="l">
              <a:lnSpc>
                <a:spcPct val="90000"/>
              </a:lnSpc>
            </a:pPr>
            <a:r>
              <a:rPr lang="en-GB">
                <a:solidFill>
                  <a:srgbClr val="FFFF00"/>
                </a:solidFill>
              </a:rPr>
              <a:t>Failure to employ = largest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r>
              <a:rPr lang="en-GB" sz="4800">
                <a:solidFill>
                  <a:srgbClr val="FFFF00"/>
                </a:solidFill>
              </a:rPr>
              <a:t>Fibreoptic Intubation</a:t>
            </a:r>
            <a:br>
              <a:rPr lang="en-GB" sz="4800">
                <a:solidFill>
                  <a:srgbClr val="FFFF00"/>
                </a:solidFill>
              </a:rPr>
            </a:br>
            <a:r>
              <a:rPr lang="en-GB" sz="4800">
                <a:solidFill>
                  <a:srgbClr val="FFFF00"/>
                </a:solidFill>
              </a:rPr>
              <a:t>Headlines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636838"/>
            <a:ext cx="7345363" cy="316865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GB" sz="2800">
                <a:solidFill>
                  <a:schemeClr val="bg2"/>
                </a:solidFill>
              </a:rPr>
              <a:t>It fails</a:t>
            </a:r>
          </a:p>
          <a:p>
            <a:pPr algn="l">
              <a:lnSpc>
                <a:spcPct val="90000"/>
              </a:lnSpc>
            </a:pPr>
            <a:r>
              <a:rPr lang="en-GB" sz="2800">
                <a:solidFill>
                  <a:schemeClr val="bg2"/>
                </a:solidFill>
              </a:rPr>
              <a:t>Over-sedation was a problem</a:t>
            </a:r>
          </a:p>
          <a:p>
            <a:pPr algn="l">
              <a:lnSpc>
                <a:spcPct val="90000"/>
              </a:lnSpc>
            </a:pPr>
            <a:r>
              <a:rPr lang="en-GB" sz="2800">
                <a:solidFill>
                  <a:schemeClr val="bg2"/>
                </a:solidFill>
              </a:rPr>
              <a:t>Failure to consider = largest problem</a:t>
            </a:r>
          </a:p>
          <a:p>
            <a:pPr algn="l">
              <a:lnSpc>
                <a:spcPct val="90000"/>
              </a:lnSpc>
            </a:pPr>
            <a:r>
              <a:rPr lang="en-GB" sz="2800">
                <a:solidFill>
                  <a:srgbClr val="FFFF00"/>
                </a:solidFill>
              </a:rPr>
              <a:t>We should decrease the threshold for choosing AFOI</a:t>
            </a:r>
          </a:p>
          <a:p>
            <a:pPr algn="l">
              <a:lnSpc>
                <a:spcPct val="90000"/>
              </a:lnSpc>
            </a:pPr>
            <a:r>
              <a:rPr lang="en-GB" sz="2800">
                <a:solidFill>
                  <a:srgbClr val="FFFF00"/>
                </a:solidFill>
              </a:rPr>
              <a:t>We need departmental solutions to the provision of AFOI 24/7</a:t>
            </a:r>
          </a:p>
          <a:p>
            <a:pPr algn="l">
              <a:lnSpc>
                <a:spcPct val="90000"/>
              </a:lnSpc>
            </a:pPr>
            <a:endParaRPr lang="en-GB" sz="2800">
              <a:solidFill>
                <a:schemeClr val="bg2"/>
              </a:solidFill>
            </a:endParaRPr>
          </a:p>
          <a:p>
            <a:pPr algn="l">
              <a:lnSpc>
                <a:spcPct val="90000"/>
              </a:lnSpc>
            </a:pPr>
            <a:endParaRPr lang="en-GB">
              <a:solidFill>
                <a:schemeClr val="bg2"/>
              </a:solidFill>
            </a:endParaRPr>
          </a:p>
          <a:p>
            <a:pPr algn="l">
              <a:lnSpc>
                <a:spcPct val="90000"/>
              </a:lnSpc>
            </a:pPr>
            <a:endParaRPr lang="en-GB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r>
              <a:rPr lang="en-GB" sz="4800">
                <a:solidFill>
                  <a:srgbClr val="FFFF00"/>
                </a:solidFill>
              </a:rPr>
              <a:t>Fibreoptic Intubation</a:t>
            </a:r>
            <a:br>
              <a:rPr lang="en-GB" sz="4800">
                <a:solidFill>
                  <a:srgbClr val="FFFF00"/>
                </a:solidFill>
              </a:rPr>
            </a:br>
            <a:r>
              <a:rPr lang="en-GB" sz="4800">
                <a:solidFill>
                  <a:srgbClr val="FFFF00"/>
                </a:solidFill>
              </a:rPr>
              <a:t>“What we know already”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636838"/>
            <a:ext cx="7777163" cy="3168650"/>
          </a:xfrm>
        </p:spPr>
        <p:txBody>
          <a:bodyPr/>
          <a:lstStyle/>
          <a:p>
            <a:pPr algn="l"/>
            <a:r>
              <a:rPr lang="en-GB" sz="2800">
                <a:solidFill>
                  <a:srgbClr val="FFFF00"/>
                </a:solidFill>
              </a:rPr>
              <a:t>CEPOD    1998 (Departmental Solutions)</a:t>
            </a:r>
          </a:p>
          <a:p>
            <a:pPr algn="l"/>
            <a:r>
              <a:rPr lang="en-GB" sz="2800">
                <a:solidFill>
                  <a:srgbClr val="FFFF00"/>
                </a:solidFill>
              </a:rPr>
              <a:t>Asai          2004 (Railroading fails)</a:t>
            </a:r>
          </a:p>
          <a:p>
            <a:pPr algn="l"/>
            <a:r>
              <a:rPr lang="en-GB" sz="2800">
                <a:solidFill>
                  <a:srgbClr val="FFFF00"/>
                </a:solidFill>
              </a:rPr>
              <a:t>Ho            2004 (LA Total obstruction risk)</a:t>
            </a:r>
          </a:p>
          <a:p>
            <a:pPr algn="l"/>
            <a:r>
              <a:rPr lang="en-GB" sz="2800">
                <a:solidFill>
                  <a:srgbClr val="FFFF00"/>
                </a:solidFill>
              </a:rPr>
              <a:t>DAS         2004 (Use low skill techniques)</a:t>
            </a:r>
          </a:p>
          <a:p>
            <a:pPr algn="l"/>
            <a:r>
              <a:rPr lang="en-GB" sz="2800">
                <a:solidFill>
                  <a:srgbClr val="FFFF00"/>
                </a:solidFill>
              </a:rPr>
              <a:t>Liverpool  2006 (Sedation can cause problems) </a:t>
            </a:r>
          </a:p>
          <a:p>
            <a:pPr algn="l"/>
            <a:endParaRPr lang="en-GB" sz="2800">
              <a:solidFill>
                <a:schemeClr val="bg2"/>
              </a:solidFill>
            </a:endParaRPr>
          </a:p>
          <a:p>
            <a:pPr algn="l"/>
            <a:endParaRPr lang="en-GB" sz="3600">
              <a:solidFill>
                <a:schemeClr val="bg2"/>
              </a:solidFill>
            </a:endParaRPr>
          </a:p>
          <a:p>
            <a:pPr algn="l"/>
            <a:endParaRPr lang="en-GB" sz="36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r>
              <a:rPr lang="en-GB" sz="4800">
                <a:solidFill>
                  <a:srgbClr val="FFFF00"/>
                </a:solidFill>
              </a:rPr>
              <a:t>Fibreoptic Intubation</a:t>
            </a:r>
            <a:br>
              <a:rPr lang="en-GB" sz="4800">
                <a:solidFill>
                  <a:srgbClr val="FFFF00"/>
                </a:solidFill>
              </a:rPr>
            </a:br>
            <a:r>
              <a:rPr lang="en-GB" sz="4800">
                <a:solidFill>
                  <a:srgbClr val="FFFF00"/>
                </a:solidFill>
              </a:rPr>
              <a:t>“What’s new”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636838"/>
            <a:ext cx="7777163" cy="3168650"/>
          </a:xfrm>
        </p:spPr>
        <p:txBody>
          <a:bodyPr/>
          <a:lstStyle/>
          <a:p>
            <a:pPr algn="l"/>
            <a:endParaRPr lang="en-GB" sz="3600">
              <a:solidFill>
                <a:srgbClr val="FFFF00"/>
              </a:solidFill>
            </a:endParaRPr>
          </a:p>
          <a:p>
            <a:pPr algn="l"/>
            <a:endParaRPr lang="en-GB" sz="36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r>
              <a:rPr lang="en-GB" sz="4800">
                <a:solidFill>
                  <a:srgbClr val="FFFF00"/>
                </a:solidFill>
              </a:rPr>
              <a:t>Fibreoptic Intubation</a:t>
            </a:r>
            <a:br>
              <a:rPr lang="en-GB" sz="4800">
                <a:solidFill>
                  <a:srgbClr val="FFFF00"/>
                </a:solidFill>
              </a:rPr>
            </a:br>
            <a:r>
              <a:rPr lang="en-GB" sz="4800">
                <a:solidFill>
                  <a:srgbClr val="FFFF00"/>
                </a:solidFill>
              </a:rPr>
              <a:t>“What’s new”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636838"/>
            <a:ext cx="7777163" cy="3168650"/>
          </a:xfrm>
        </p:spPr>
        <p:txBody>
          <a:bodyPr/>
          <a:lstStyle/>
          <a:p>
            <a:pPr algn="l"/>
            <a:r>
              <a:rPr lang="en-GB" sz="3600">
                <a:solidFill>
                  <a:srgbClr val="FFFF00"/>
                </a:solidFill>
              </a:rPr>
              <a:t>Failure to use awake FOI (18 cases) was associated with failed intubation in 16 cases. Two of these developed hypoxic cardiac arrest</a:t>
            </a:r>
          </a:p>
          <a:p>
            <a:pPr algn="l"/>
            <a:endParaRPr lang="en-GB" sz="3600">
              <a:solidFill>
                <a:srgbClr val="FFFF00"/>
              </a:solidFill>
            </a:endParaRPr>
          </a:p>
          <a:p>
            <a:pPr algn="l"/>
            <a:endParaRPr lang="en-GB" sz="3600">
              <a:solidFill>
                <a:srgbClr val="FFFF00"/>
              </a:solidFill>
            </a:endParaRPr>
          </a:p>
          <a:p>
            <a:pPr algn="l"/>
            <a:endParaRPr lang="en-GB" sz="36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3779838" y="981075"/>
            <a:ext cx="49688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ASA2, OSA, tracheal deviation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SV, Propofol &amp; Remifentanil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Direct laryngoscopy, Grade 3 view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Complete airway obstruction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Narrow &amp; Wide bore cric failed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SpO2 &lt; 50% for 20 minutes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Difficult tracheostomy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Ventilated on ICU for cerebral hypoxia</a:t>
            </a:r>
          </a:p>
        </p:txBody>
      </p:sp>
      <p:pic>
        <p:nvPicPr>
          <p:cNvPr id="189445" name="Picture 5" descr="frerk slide copy_33 lr"/>
          <p:cNvPicPr>
            <a:picLocks noChangeAspect="1" noChangeArrowheads="1"/>
          </p:cNvPicPr>
          <p:nvPr/>
        </p:nvPicPr>
        <p:blipFill>
          <a:blip r:embed="rId3" cstate="print"/>
          <a:srcRect t="19847" r="52480"/>
          <a:stretch>
            <a:fillRect/>
          </a:stretch>
        </p:blipFill>
        <p:spPr bwMode="auto">
          <a:xfrm>
            <a:off x="468313" y="1557338"/>
            <a:ext cx="2590800" cy="2881312"/>
          </a:xfrm>
          <a:prstGeom prst="rect">
            <a:avLst/>
          </a:prstGeom>
          <a:noFill/>
        </p:spPr>
      </p:pic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547813" y="188913"/>
            <a:ext cx="5903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Failure to use AFOI (example)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r>
              <a:rPr lang="en-GB" sz="4800">
                <a:solidFill>
                  <a:srgbClr val="FFFF00"/>
                </a:solidFill>
              </a:rPr>
              <a:t>Fibreoptic Intubation</a:t>
            </a:r>
            <a:br>
              <a:rPr lang="en-GB" sz="4800">
                <a:solidFill>
                  <a:srgbClr val="FFFF00"/>
                </a:solidFill>
              </a:rPr>
            </a:br>
            <a:r>
              <a:rPr lang="en-GB" sz="4800">
                <a:solidFill>
                  <a:srgbClr val="FFFF00"/>
                </a:solidFill>
              </a:rPr>
              <a:t>“What’s new”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636838"/>
            <a:ext cx="7777163" cy="3168650"/>
          </a:xfrm>
        </p:spPr>
        <p:txBody>
          <a:bodyPr/>
          <a:lstStyle/>
          <a:p>
            <a:pPr algn="l"/>
            <a:r>
              <a:rPr lang="en-GB" sz="3600">
                <a:solidFill>
                  <a:schemeClr val="bg2"/>
                </a:solidFill>
              </a:rPr>
              <a:t>Failure to use awake FOI</a:t>
            </a:r>
          </a:p>
          <a:p>
            <a:pPr algn="l"/>
            <a:endParaRPr lang="en-GB" sz="3600">
              <a:solidFill>
                <a:srgbClr val="FFFF00"/>
              </a:solidFill>
            </a:endParaRPr>
          </a:p>
          <a:p>
            <a:pPr algn="l"/>
            <a:r>
              <a:rPr lang="en-GB" sz="3600">
                <a:solidFill>
                  <a:srgbClr val="FFFF00"/>
                </a:solidFill>
              </a:rPr>
              <a:t>Confirmation of Airway device placement </a:t>
            </a:r>
          </a:p>
          <a:p>
            <a:pPr algn="l"/>
            <a:endParaRPr lang="en-GB" sz="36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3708400" y="1916113"/>
            <a:ext cx="49688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Unsuccessful resuscitation following cardiac arrest in an ICU patient (no capnography)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Fibreoptic examination after death confirmed the tube was in the oesophagus</a:t>
            </a:r>
          </a:p>
        </p:txBody>
      </p:sp>
      <p:pic>
        <p:nvPicPr>
          <p:cNvPr id="190467" name="Picture 3" descr="PICT0238"/>
          <p:cNvPicPr>
            <a:picLocks noChangeAspect="1" noChangeArrowheads="1"/>
          </p:cNvPicPr>
          <p:nvPr/>
        </p:nvPicPr>
        <p:blipFill>
          <a:blip r:embed="rId3" cstate="print"/>
          <a:srcRect l="38708" r="18750"/>
          <a:stretch>
            <a:fillRect/>
          </a:stretch>
        </p:blipFill>
        <p:spPr bwMode="auto">
          <a:xfrm>
            <a:off x="179388" y="476250"/>
            <a:ext cx="3105150" cy="547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3779838" y="1700213"/>
            <a:ext cx="4968875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Several ICU cases with tracheostomy problems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No endoscopic examination at the time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Subsequent emergency when tracheostomies became completely displaced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FFFF00"/>
              </a:solidFill>
            </a:endParaRPr>
          </a:p>
        </p:txBody>
      </p:sp>
      <p:pic>
        <p:nvPicPr>
          <p:cNvPr id="205827" name="Picture 3" descr="PICT0238"/>
          <p:cNvPicPr>
            <a:picLocks noChangeAspect="1" noChangeArrowheads="1"/>
          </p:cNvPicPr>
          <p:nvPr/>
        </p:nvPicPr>
        <p:blipFill>
          <a:blip r:embed="rId3" cstate="print"/>
          <a:srcRect l="38708" r="18750"/>
          <a:stretch>
            <a:fillRect/>
          </a:stretch>
        </p:blipFill>
        <p:spPr bwMode="auto">
          <a:xfrm>
            <a:off x="179388" y="476250"/>
            <a:ext cx="3105150" cy="547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r>
              <a:rPr lang="en-GB" sz="4800">
                <a:solidFill>
                  <a:srgbClr val="FFFF00"/>
                </a:solidFill>
              </a:rPr>
              <a:t>Fibreoptic Intubation</a:t>
            </a:r>
            <a:br>
              <a:rPr lang="en-GB" sz="4800">
                <a:solidFill>
                  <a:srgbClr val="FFFF00"/>
                </a:solidFill>
              </a:rPr>
            </a:br>
            <a:r>
              <a:rPr lang="en-GB" sz="4800">
                <a:solidFill>
                  <a:srgbClr val="FFFF00"/>
                </a:solidFill>
              </a:rPr>
              <a:t>“Other cases”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636838"/>
            <a:ext cx="7777163" cy="3168650"/>
          </a:xfrm>
        </p:spPr>
        <p:txBody>
          <a:bodyPr/>
          <a:lstStyle/>
          <a:p>
            <a:pPr algn="l"/>
            <a:endParaRPr lang="en-GB" sz="3600">
              <a:solidFill>
                <a:srgbClr val="FFFF00"/>
              </a:solidFill>
            </a:endParaRPr>
          </a:p>
          <a:p>
            <a:pPr algn="l"/>
            <a:endParaRPr lang="en-GB" sz="36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Recommendations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All anaesthetic departments should provide a service where the skills and equipment are available to deliver awake fibreoptic intubation whenever it is indicated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0" y="3141663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u="sng">
                <a:solidFill>
                  <a:srgbClr val="FFFF00"/>
                </a:solidFill>
              </a:rPr>
              <a:t>Factors contributing to failure of FOI</a:t>
            </a:r>
            <a:r>
              <a:rPr lang="en-GB" sz="2400">
                <a:solidFill>
                  <a:srgbClr val="FFFF00"/>
                </a:solidFill>
              </a:rPr>
              <a:t>    </a:t>
            </a:r>
            <a:r>
              <a:rPr lang="en-GB" sz="2400" b="1">
                <a:solidFill>
                  <a:srgbClr val="FFFF00"/>
                </a:solidFill>
              </a:rPr>
              <a:t>                 </a:t>
            </a:r>
            <a:r>
              <a:rPr lang="en-GB" sz="2400" u="sng">
                <a:solidFill>
                  <a:srgbClr val="FFFF00"/>
                </a:solidFill>
              </a:rPr>
              <a:t>Consequences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Lack of co-operation                                              Hypoxia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Apnoea                                                                  Cardiac arrest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Airway obstruction</a:t>
            </a:r>
          </a:p>
          <a:p>
            <a:pPr>
              <a:spcBef>
                <a:spcPct val="50000"/>
              </a:spcBef>
            </a:pPr>
            <a:endParaRPr lang="en-GB" sz="2400" u="sng">
              <a:solidFill>
                <a:srgbClr val="FFFF00"/>
              </a:solidFill>
            </a:endParaRPr>
          </a:p>
        </p:txBody>
      </p:sp>
      <p:pic>
        <p:nvPicPr>
          <p:cNvPr id="191491" name="Picture 3" descr="FOI sedation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88913"/>
            <a:ext cx="5041900" cy="283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0" y="3141663"/>
            <a:ext cx="9144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u="sng">
                <a:solidFill>
                  <a:schemeClr val="bg2"/>
                </a:solidFill>
              </a:rPr>
              <a:t>Factors contributing to failure of FOI</a:t>
            </a:r>
            <a:r>
              <a:rPr lang="en-GB" sz="2400">
                <a:solidFill>
                  <a:schemeClr val="bg2"/>
                </a:solidFill>
              </a:rPr>
              <a:t>    </a:t>
            </a:r>
            <a:r>
              <a:rPr lang="en-GB" sz="2400" b="1">
                <a:solidFill>
                  <a:schemeClr val="bg2"/>
                </a:solidFill>
              </a:rPr>
              <a:t>                 </a:t>
            </a:r>
            <a:r>
              <a:rPr lang="en-GB" sz="2400" u="sng">
                <a:solidFill>
                  <a:schemeClr val="bg2"/>
                </a:solidFill>
              </a:rPr>
              <a:t>Consequences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2"/>
                </a:solidFill>
              </a:rPr>
              <a:t>Lack of co-operation                                              Hypoxia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2"/>
                </a:solidFill>
              </a:rPr>
              <a:t>Apnoea                                                                  Cardiac arrest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2"/>
                </a:solidFill>
              </a:rPr>
              <a:t>Airway obstruction</a:t>
            </a:r>
            <a:endParaRPr lang="en-GB" sz="2400" u="sng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FFFF00"/>
                </a:solidFill>
              </a:rPr>
              <a:t>Reporters frequently suggested sedation had been poorly managed</a:t>
            </a:r>
            <a:r>
              <a:rPr lang="en-GB" sz="2800"/>
              <a:t> </a:t>
            </a:r>
          </a:p>
        </p:txBody>
      </p:sp>
      <p:pic>
        <p:nvPicPr>
          <p:cNvPr id="207875" name="Picture 3" descr="FOI sedation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5041900" cy="2835275"/>
          </a:xfrm>
          <a:prstGeom prst="rect">
            <a:avLst/>
          </a:prstGeom>
          <a:noFill/>
        </p:spPr>
      </p:pic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6227763" y="476250"/>
            <a:ext cx="24479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</a:rPr>
              <a:t>Have a separate sedationist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2771775" y="981075"/>
            <a:ext cx="63722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Healthy middle aged patient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Prolonged surgery under regional block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Failed intubation at conversion to GA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Easy ventilation via Supraglottic airway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FFFF00"/>
              </a:solidFill>
            </a:endParaRPr>
          </a:p>
        </p:txBody>
      </p:sp>
      <p:pic>
        <p:nvPicPr>
          <p:cNvPr id="192515" name="Picture 3" descr="Fig5 Trim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2178050" cy="6142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2771775" y="981075"/>
            <a:ext cx="63722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2"/>
                </a:solidFill>
              </a:rPr>
              <a:t>Healthy middle aged patient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2"/>
                </a:solidFill>
              </a:rPr>
              <a:t>Prolonged surgery under regional block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2"/>
                </a:solidFill>
              </a:rPr>
              <a:t>Failed intubation at conversion to GA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2"/>
                </a:solidFill>
              </a:rPr>
              <a:t>Easy ventilation via Supraglottic airway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Needed post op IPPV on ICU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Intubation through the SAD not attempted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Tracheostomy!</a:t>
            </a:r>
          </a:p>
        </p:txBody>
      </p:sp>
      <p:pic>
        <p:nvPicPr>
          <p:cNvPr id="209923" name="Picture 3" descr="Fig5 Trim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2178050" cy="6142038"/>
          </a:xfrm>
          <a:prstGeom prst="rect">
            <a:avLst/>
          </a:prstGeom>
          <a:noFill/>
        </p:spPr>
      </p:pic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2339975" y="6092825"/>
            <a:ext cx="7019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All anaesthetists should learn low skill FOI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3779838" y="1484313"/>
            <a:ext cx="49688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Hold up is a problem</a:t>
            </a:r>
          </a:p>
          <a:p>
            <a:endParaRPr lang="en-GB" sz="2400">
              <a:solidFill>
                <a:srgbClr val="FFFF00"/>
              </a:solidFill>
            </a:endParaRPr>
          </a:p>
          <a:p>
            <a:r>
              <a:rPr lang="en-GB" sz="2400">
                <a:solidFill>
                  <a:srgbClr val="FFFF00"/>
                </a:solidFill>
              </a:rPr>
              <a:t>2 cases where tube would not pass awake</a:t>
            </a:r>
          </a:p>
          <a:p>
            <a:endParaRPr lang="en-GB" sz="2400">
              <a:solidFill>
                <a:srgbClr val="FFFF00"/>
              </a:solidFill>
            </a:endParaRPr>
          </a:p>
          <a:p>
            <a:r>
              <a:rPr lang="en-GB" sz="2400">
                <a:solidFill>
                  <a:srgbClr val="FFFF00"/>
                </a:solidFill>
              </a:rPr>
              <a:t>Inducing general anaesthesia didn’t help and an emergency surgical airway was needed in both cases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199683" name="Picture 3" descr="glottic anatom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3357562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r>
              <a:rPr lang="en-GB" sz="4800">
                <a:solidFill>
                  <a:srgbClr val="FFFF00"/>
                </a:solidFill>
              </a:rPr>
              <a:t>Fibreoptic Intubation</a:t>
            </a:r>
            <a:br>
              <a:rPr lang="en-GB" sz="4800">
                <a:solidFill>
                  <a:srgbClr val="FFFF00"/>
                </a:solidFill>
              </a:rPr>
            </a:br>
            <a:endParaRPr lang="en-GB" sz="4800">
              <a:solidFill>
                <a:srgbClr val="FFFF00"/>
              </a:solidFill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636838"/>
            <a:ext cx="7777163" cy="316865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GB" sz="3600">
                <a:solidFill>
                  <a:srgbClr val="FFFF00"/>
                </a:solidFill>
              </a:rPr>
              <a:t> Not always successful</a:t>
            </a:r>
          </a:p>
          <a:p>
            <a:pPr algn="l">
              <a:buFontTx/>
              <a:buChar char="•"/>
            </a:pPr>
            <a:endParaRPr lang="en-GB" sz="3600">
              <a:solidFill>
                <a:srgbClr val="FFFF00"/>
              </a:solidFill>
            </a:endParaRPr>
          </a:p>
          <a:p>
            <a:pPr algn="l">
              <a:buFontTx/>
              <a:buChar char="•"/>
            </a:pPr>
            <a:r>
              <a:rPr lang="en-GB" sz="3600">
                <a:solidFill>
                  <a:srgbClr val="FFFF00"/>
                </a:solidFill>
              </a:rPr>
              <a:t> We always need an airway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r>
              <a:rPr lang="en-GB" sz="4800">
                <a:solidFill>
                  <a:srgbClr val="FFFF00"/>
                </a:solidFill>
              </a:rPr>
              <a:t>Fibreoptic Intubation</a:t>
            </a:r>
            <a:br>
              <a:rPr lang="en-GB" sz="4800">
                <a:solidFill>
                  <a:srgbClr val="FFFF00"/>
                </a:solidFill>
              </a:rPr>
            </a:br>
            <a:r>
              <a:rPr lang="en-GB" sz="4800">
                <a:solidFill>
                  <a:srgbClr val="FFFF00"/>
                </a:solidFill>
              </a:rPr>
              <a:t>“At a glance”</a:t>
            </a:r>
            <a:br>
              <a:rPr lang="en-GB" sz="4800">
                <a:solidFill>
                  <a:srgbClr val="FFFF00"/>
                </a:solidFill>
              </a:rPr>
            </a:br>
            <a:endParaRPr lang="en-GB" sz="4800">
              <a:solidFill>
                <a:srgbClr val="FFFF00"/>
              </a:solidFill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636838"/>
            <a:ext cx="7777163" cy="3168650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en-GB" sz="2800">
                <a:solidFill>
                  <a:srgbClr val="FFFF00"/>
                </a:solidFill>
              </a:rPr>
              <a:t> Decrease threshold for FOI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800">
                <a:solidFill>
                  <a:srgbClr val="FFFF00"/>
                </a:solidFill>
              </a:rPr>
              <a:t> Service should always be available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800">
                <a:solidFill>
                  <a:srgbClr val="FFFF00"/>
                </a:solidFill>
              </a:rPr>
              <a:t> Intubation through SAD skills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800">
                <a:solidFill>
                  <a:srgbClr val="FFFF00"/>
                </a:solidFill>
              </a:rPr>
              <a:t> Do FOI awake not asleep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800">
                <a:solidFill>
                  <a:srgbClr val="FFFF00"/>
                </a:solidFill>
              </a:rPr>
              <a:t> Only induce GA after the tube is in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800">
                <a:solidFill>
                  <a:srgbClr val="FFFF00"/>
                </a:solidFill>
              </a:rPr>
              <a:t> Have a separate sedationist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800">
                <a:solidFill>
                  <a:srgbClr val="FFFF00"/>
                </a:solidFill>
              </a:rPr>
              <a:t> Always have a plan B </a:t>
            </a:r>
            <a:r>
              <a:rPr lang="en-GB" sz="2800">
                <a:solidFill>
                  <a:schemeClr val="bg2"/>
                </a:solidFill>
              </a:rPr>
              <a:t>(and C &amp; D)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en-GB" sz="28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Recommendations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Where FOI is thought to be the optimal method of securing the airway, an awake technique should be considered unless it is contraindicated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Recommendations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Where complex sedation techniques are to be used, strong consideration should be given to delegating the provision of sedation  to an anaesthetist not performing the intubation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Recommendations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Following AFOI, general anaesthesia should only be induced after the tube has been railroaded and its position has been checked (and the cuff has been inflated)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Recommendations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AFOI may fail. A back up plan should always be worked out in advance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Recommendations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Oral FOI should be taught and practised alongside nasal FOI.</a:t>
            </a:r>
          </a:p>
          <a:p>
            <a:pPr>
              <a:buFontTx/>
              <a:buNone/>
            </a:pPr>
            <a:r>
              <a:rPr lang="en-GB">
                <a:solidFill>
                  <a:srgbClr val="FFFF00"/>
                </a:solidFill>
              </a:rPr>
              <a:t>	The oral route should be considered in patients where the nasal route is not specifically indicated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Recommendations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All anaesthetists should be trained in low-skill fibreoptic intubation through a supraglottic airway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Recommendations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Fibreoptic endoscopy should be immediately available to confirm airway device placement in situations where capnography may be misinterpreted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614</Words>
  <Application>Microsoft Office PowerPoint</Application>
  <PresentationFormat>On-screen Show (4:3)</PresentationFormat>
  <Paragraphs>130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Default Design</vt:lpstr>
      <vt:lpstr>NAP4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Fibreoptic Intubation Headlines</vt:lpstr>
      <vt:lpstr>Fibreoptic Intubation Headlines</vt:lpstr>
      <vt:lpstr>Fibreoptic Intubation “What we know already”</vt:lpstr>
      <vt:lpstr>Fibreoptic Intubation “What’s new”</vt:lpstr>
      <vt:lpstr>Fibreoptic Intubation “What’s new”</vt:lpstr>
      <vt:lpstr>Slide 15</vt:lpstr>
      <vt:lpstr>Fibreoptic Intubation “What’s new”</vt:lpstr>
      <vt:lpstr>Slide 17</vt:lpstr>
      <vt:lpstr>Slide 18</vt:lpstr>
      <vt:lpstr>Fibreoptic Intubation “Other cases”</vt:lpstr>
      <vt:lpstr>Slide 20</vt:lpstr>
      <vt:lpstr>Slide 21</vt:lpstr>
      <vt:lpstr>Slide 22</vt:lpstr>
      <vt:lpstr>Slide 23</vt:lpstr>
      <vt:lpstr>Slide 24</vt:lpstr>
      <vt:lpstr>Fibreoptic Intubation </vt:lpstr>
      <vt:lpstr>Fibreoptic Intubation “At a glance”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mcenan</cp:lastModifiedBy>
  <cp:revision>114</cp:revision>
  <dcterms:created xsi:type="dcterms:W3CDTF">2011-03-22T22:11:37Z</dcterms:created>
  <dcterms:modified xsi:type="dcterms:W3CDTF">2011-09-02T08:35:11Z</dcterms:modified>
</cp:coreProperties>
</file>